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Oswald" panose="00000500000000000000" pitchFamily="2" charset="0"/>
      <p:regular r:id="rId11"/>
      <p:bold r:id="rId12"/>
    </p:embeddedFont>
    <p:embeddedFont>
      <p:font typeface="Oswald Bold" panose="00000800000000000000" charset="0"/>
      <p:regular r:id="rId13"/>
    </p:embeddedFont>
    <p:embeddedFont>
      <p:font typeface="Times New Roman MT" panose="020B0604020202020204" charset="0"/>
      <p:regular r:id="rId14"/>
    </p:embeddedFont>
    <p:embeddedFont>
      <p:font typeface="Times New Roman MT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6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390C0-DA91-45DC-979A-ADDAF4E60CE7}" type="datetimeFigureOut">
              <a:rPr lang="fr-FR" smtClean="0"/>
              <a:t>14/01/2026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9CAEE-76F7-47EE-81B4-AAC52BBBADF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5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9CAEE-76F7-47EE-81B4-AAC52BBBADF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025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9CAEE-76F7-47EE-81B4-AAC52BBBADF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243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9CAEE-76F7-47EE-81B4-AAC52BBBADF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35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0" Type="http://schemas.openxmlformats.org/officeDocument/2006/relationships/image" Target="../media/image30.svg"/><Relationship Id="rId4" Type="http://schemas.openxmlformats.org/officeDocument/2006/relationships/image" Target="../media/image28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6.svg"/><Relationship Id="rId7" Type="http://schemas.openxmlformats.org/officeDocument/2006/relationships/image" Target="../media/image4.svg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0.svg"/><Relationship Id="rId5" Type="http://schemas.openxmlformats.org/officeDocument/2006/relationships/image" Target="../media/image16.sv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37400" y="-4453566"/>
            <a:ext cx="10812389" cy="10812389"/>
          </a:xfrm>
          <a:custGeom>
            <a:avLst/>
            <a:gdLst/>
            <a:ahLst/>
            <a:cxnLst/>
            <a:rect l="l" t="t" r="r" b="b"/>
            <a:pathLst>
              <a:path w="10812389" h="10812389">
                <a:moveTo>
                  <a:pt x="0" y="0"/>
                </a:moveTo>
                <a:lnTo>
                  <a:pt x="10812390" y="0"/>
                </a:lnTo>
                <a:lnTo>
                  <a:pt x="10812390" y="10812389"/>
                </a:lnTo>
                <a:lnTo>
                  <a:pt x="0" y="10812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3407197" y="4432068"/>
            <a:ext cx="5764387" cy="5764387"/>
          </a:xfrm>
          <a:custGeom>
            <a:avLst/>
            <a:gdLst/>
            <a:ahLst/>
            <a:cxnLst/>
            <a:rect l="l" t="t" r="r" b="b"/>
            <a:pathLst>
              <a:path w="5764387" h="5764387">
                <a:moveTo>
                  <a:pt x="0" y="0"/>
                </a:moveTo>
                <a:lnTo>
                  <a:pt x="5764387" y="0"/>
                </a:lnTo>
                <a:lnTo>
                  <a:pt x="5764387" y="5764387"/>
                </a:lnTo>
                <a:lnTo>
                  <a:pt x="0" y="576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57074" y="7902207"/>
            <a:ext cx="5764387" cy="5764387"/>
          </a:xfrm>
          <a:custGeom>
            <a:avLst/>
            <a:gdLst/>
            <a:ahLst/>
            <a:cxnLst/>
            <a:rect l="l" t="t" r="r" b="b"/>
            <a:pathLst>
              <a:path w="5764387" h="5764387">
                <a:moveTo>
                  <a:pt x="0" y="0"/>
                </a:moveTo>
                <a:lnTo>
                  <a:pt x="5764387" y="0"/>
                </a:lnTo>
                <a:lnTo>
                  <a:pt x="5764387" y="5764387"/>
                </a:lnTo>
                <a:lnTo>
                  <a:pt x="0" y="576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443713" y="960291"/>
            <a:ext cx="6126109" cy="2297287"/>
            <a:chOff x="0" y="0"/>
            <a:chExt cx="8168145" cy="30630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68132" cy="3063113"/>
            </a:xfrm>
            <a:custGeom>
              <a:avLst/>
              <a:gdLst/>
              <a:ahLst/>
              <a:cxnLst/>
              <a:rect l="l" t="t" r="r" b="b"/>
              <a:pathLst>
                <a:path w="8168132" h="3063113">
                  <a:moveTo>
                    <a:pt x="0" y="0"/>
                  </a:moveTo>
                  <a:lnTo>
                    <a:pt x="8168132" y="0"/>
                  </a:lnTo>
                  <a:lnTo>
                    <a:pt x="8168132" y="3063113"/>
                  </a:lnTo>
                  <a:lnTo>
                    <a:pt x="0" y="3063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54178" y="5138738"/>
            <a:ext cx="10348874" cy="9525"/>
            <a:chOff x="0" y="0"/>
            <a:chExt cx="13798499" cy="12700"/>
          </a:xfrm>
        </p:grpSpPr>
        <p:sp>
          <p:nvSpPr>
            <p:cNvPr id="8" name="Freeform 8"/>
            <p:cNvSpPr/>
            <p:nvPr/>
          </p:nvSpPr>
          <p:spPr>
            <a:xfrm>
              <a:off x="6350" y="0"/>
              <a:ext cx="13785850" cy="12700"/>
            </a:xfrm>
            <a:custGeom>
              <a:avLst/>
              <a:gdLst/>
              <a:ahLst/>
              <a:cxnLst/>
              <a:rect l="l" t="t" r="r" b="b"/>
              <a:pathLst>
                <a:path w="13785850" h="12700">
                  <a:moveTo>
                    <a:pt x="0" y="0"/>
                  </a:moveTo>
                  <a:lnTo>
                    <a:pt x="13785850" y="0"/>
                  </a:lnTo>
                  <a:lnTo>
                    <a:pt x="1378585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93266" y="8201739"/>
            <a:ext cx="7856096" cy="9525"/>
            <a:chOff x="0" y="0"/>
            <a:chExt cx="10474795" cy="12700"/>
          </a:xfrm>
        </p:grpSpPr>
        <p:sp>
          <p:nvSpPr>
            <p:cNvPr id="10" name="Freeform 10"/>
            <p:cNvSpPr/>
            <p:nvPr/>
          </p:nvSpPr>
          <p:spPr>
            <a:xfrm>
              <a:off x="6350" y="0"/>
              <a:ext cx="10462133" cy="12700"/>
            </a:xfrm>
            <a:custGeom>
              <a:avLst/>
              <a:gdLst/>
              <a:ahLst/>
              <a:cxnLst/>
              <a:rect l="l" t="t" r="r" b="b"/>
              <a:pathLst>
                <a:path w="10462133" h="12700">
                  <a:moveTo>
                    <a:pt x="0" y="0"/>
                  </a:moveTo>
                  <a:lnTo>
                    <a:pt x="10462133" y="0"/>
                  </a:lnTo>
                  <a:lnTo>
                    <a:pt x="10462133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89720" y="5148262"/>
            <a:ext cx="10326014" cy="22088"/>
            <a:chOff x="0" y="0"/>
            <a:chExt cx="13768019" cy="29451"/>
          </a:xfrm>
        </p:grpSpPr>
        <p:sp>
          <p:nvSpPr>
            <p:cNvPr id="12" name="Freeform 12"/>
            <p:cNvSpPr/>
            <p:nvPr/>
          </p:nvSpPr>
          <p:spPr>
            <a:xfrm>
              <a:off x="6350" y="0"/>
              <a:ext cx="13755370" cy="29464"/>
            </a:xfrm>
            <a:custGeom>
              <a:avLst/>
              <a:gdLst/>
              <a:ahLst/>
              <a:cxnLst/>
              <a:rect l="l" t="t" r="r" b="b"/>
              <a:pathLst>
                <a:path w="13755370" h="29464">
                  <a:moveTo>
                    <a:pt x="0" y="0"/>
                  </a:moveTo>
                  <a:lnTo>
                    <a:pt x="13755370" y="16764"/>
                  </a:lnTo>
                  <a:lnTo>
                    <a:pt x="13755370" y="29464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77038" y="4114705"/>
            <a:ext cx="10326014" cy="22088"/>
            <a:chOff x="0" y="0"/>
            <a:chExt cx="13768019" cy="29451"/>
          </a:xfrm>
        </p:grpSpPr>
        <p:sp>
          <p:nvSpPr>
            <p:cNvPr id="14" name="Freeform 14"/>
            <p:cNvSpPr/>
            <p:nvPr/>
          </p:nvSpPr>
          <p:spPr>
            <a:xfrm>
              <a:off x="6350" y="0"/>
              <a:ext cx="13755370" cy="29464"/>
            </a:xfrm>
            <a:custGeom>
              <a:avLst/>
              <a:gdLst/>
              <a:ahLst/>
              <a:cxnLst/>
              <a:rect l="l" t="t" r="r" b="b"/>
              <a:pathLst>
                <a:path w="13755370" h="29464">
                  <a:moveTo>
                    <a:pt x="0" y="0"/>
                  </a:moveTo>
                  <a:lnTo>
                    <a:pt x="13755370" y="16764"/>
                  </a:lnTo>
                  <a:lnTo>
                    <a:pt x="13755370" y="29464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98029" y="6596948"/>
            <a:ext cx="7856096" cy="9525"/>
            <a:chOff x="0" y="0"/>
            <a:chExt cx="10474795" cy="12700"/>
          </a:xfrm>
        </p:grpSpPr>
        <p:sp>
          <p:nvSpPr>
            <p:cNvPr id="16" name="Freeform 16"/>
            <p:cNvSpPr/>
            <p:nvPr/>
          </p:nvSpPr>
          <p:spPr>
            <a:xfrm>
              <a:off x="6350" y="0"/>
              <a:ext cx="10462133" cy="12700"/>
            </a:xfrm>
            <a:custGeom>
              <a:avLst/>
              <a:gdLst/>
              <a:ahLst/>
              <a:cxnLst/>
              <a:rect l="l" t="t" r="r" b="b"/>
              <a:pathLst>
                <a:path w="10462133" h="12700">
                  <a:moveTo>
                    <a:pt x="0" y="0"/>
                  </a:moveTo>
                  <a:lnTo>
                    <a:pt x="10462133" y="0"/>
                  </a:lnTo>
                  <a:lnTo>
                    <a:pt x="10462133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539034" y="4317768"/>
            <a:ext cx="10827386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500" b="1" spc="343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GLOBAL AFFAIRS EXPLAINER AI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22252" y="9189396"/>
            <a:ext cx="4603348" cy="401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5"/>
              </a:lnSpc>
            </a:pPr>
            <a:r>
              <a:rPr lang="en-US" sz="2452" spc="129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ANNÉE UNIVERSITAIRE 2025-2026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98029" y="6693008"/>
            <a:ext cx="8227571" cy="1250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127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MEMBERS : NEJJAR NIZAR - BENNANI YASSINE - ZERDA MOUAD</a:t>
            </a:r>
          </a:p>
          <a:p>
            <a:pPr algn="l">
              <a:lnSpc>
                <a:spcPts val="3311"/>
              </a:lnSpc>
            </a:pPr>
            <a:r>
              <a:rPr lang="en-US" sz="2400" spc="127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SOUS L’ENCADREMMENT DE : PR. HASNA EL HAJJI</a:t>
            </a:r>
          </a:p>
          <a:p>
            <a:pPr algn="l">
              <a:lnSpc>
                <a:spcPts val="3311"/>
              </a:lnSpc>
            </a:pPr>
            <a:r>
              <a:rPr lang="en-US" sz="2400" spc="127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FILIÈRE : CYBERSÉCURITÉ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3203" y="-1109786"/>
            <a:ext cx="1621593" cy="1621593"/>
          </a:xfrm>
          <a:custGeom>
            <a:avLst/>
            <a:gdLst/>
            <a:ahLst/>
            <a:cxnLst/>
            <a:rect l="l" t="t" r="r" b="b"/>
            <a:pathLst>
              <a:path w="1621593" h="1621593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7360207" y="8663775"/>
            <a:ext cx="3567585" cy="3567585"/>
          </a:xfrm>
          <a:custGeom>
            <a:avLst/>
            <a:gdLst/>
            <a:ahLst/>
            <a:cxnLst/>
            <a:rect l="l" t="t" r="r" b="b"/>
            <a:pathLst>
              <a:path w="3567585" h="3567585">
                <a:moveTo>
                  <a:pt x="0" y="0"/>
                </a:moveTo>
                <a:lnTo>
                  <a:pt x="3567586" y="0"/>
                </a:lnTo>
                <a:lnTo>
                  <a:pt x="3567586" y="3567585"/>
                </a:lnTo>
                <a:lnTo>
                  <a:pt x="0" y="356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215063" y="6422579"/>
            <a:ext cx="664859" cy="547531"/>
          </a:xfrm>
          <a:custGeom>
            <a:avLst/>
            <a:gdLst/>
            <a:ahLst/>
            <a:cxnLst/>
            <a:rect l="l" t="t" r="r" b="b"/>
            <a:pathLst>
              <a:path w="664859" h="547531">
                <a:moveTo>
                  <a:pt x="0" y="0"/>
                </a:moveTo>
                <a:lnTo>
                  <a:pt x="664859" y="0"/>
                </a:lnTo>
                <a:lnTo>
                  <a:pt x="664859" y="547531"/>
                </a:lnTo>
                <a:lnTo>
                  <a:pt x="0" y="5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4639504" y="1277169"/>
            <a:ext cx="9008993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5998" b="1" spc="5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45580" y="5340761"/>
            <a:ext cx="13396837" cy="31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3"/>
              </a:lnSpc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global affairs is challenging due to the complexity of international conflicts and the fragmentation of information online. This project introduces Global Affairs Explainer AI, an AI-powered web application designed to provide clear, neutral, and factual explanations of global political topics using Retrieval-Augmented Generation.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4139876"/>
          </a:xfrm>
          <a:custGeom>
            <a:avLst/>
            <a:gdLst/>
            <a:ahLst/>
            <a:cxnLst/>
            <a:rect l="l" t="t" r="r" b="b"/>
            <a:pathLst>
              <a:path w="18288000" h="4139876">
                <a:moveTo>
                  <a:pt x="0" y="0"/>
                </a:moveTo>
                <a:lnTo>
                  <a:pt x="18288000" y="0"/>
                </a:lnTo>
                <a:lnTo>
                  <a:pt x="18288000" y="4139876"/>
                </a:lnTo>
                <a:lnTo>
                  <a:pt x="0" y="4139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999"/>
            </a:blip>
            <a:stretch>
              <a:fillRect t="-105731" b="-8858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-2771828"/>
            <a:ext cx="18288000" cy="6911704"/>
          </a:xfrm>
          <a:custGeom>
            <a:avLst/>
            <a:gdLst/>
            <a:ahLst/>
            <a:cxnLst/>
            <a:rect l="l" t="t" r="r" b="b"/>
            <a:pathLst>
              <a:path w="18288000" h="6911704">
                <a:moveTo>
                  <a:pt x="0" y="0"/>
                </a:moveTo>
                <a:lnTo>
                  <a:pt x="18288000" y="0"/>
                </a:lnTo>
                <a:lnTo>
                  <a:pt x="18288000" y="6911704"/>
                </a:lnTo>
                <a:lnTo>
                  <a:pt x="0" y="6911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4639504" y="1672197"/>
            <a:ext cx="9008993" cy="10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5998" b="1" spc="5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0760" y="1620041"/>
            <a:ext cx="6902337" cy="93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000" b="1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MOTIVATIONS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1195" y="3867293"/>
            <a:ext cx="9061466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Global affairs topics are complex.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Information online is fragmented.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  <a:p>
            <a:pPr marL="690880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Need for clear AI-based explanations.</a:t>
            </a:r>
          </a:p>
        </p:txBody>
      </p:sp>
      <p:sp>
        <p:nvSpPr>
          <p:cNvPr id="4" name="Freeform 4"/>
          <p:cNvSpPr/>
          <p:nvPr/>
        </p:nvSpPr>
        <p:spPr>
          <a:xfrm>
            <a:off x="10058400" y="1677191"/>
            <a:ext cx="7162800" cy="6932619"/>
          </a:xfrm>
          <a:custGeom>
            <a:avLst/>
            <a:gdLst/>
            <a:ahLst/>
            <a:cxnLst/>
            <a:rect l="l" t="t" r="r" b="b"/>
            <a:pathLst>
              <a:path w="7162800" h="6932619">
                <a:moveTo>
                  <a:pt x="0" y="0"/>
                </a:moveTo>
                <a:lnTo>
                  <a:pt x="7162800" y="0"/>
                </a:lnTo>
                <a:lnTo>
                  <a:pt x="7162800" y="6932618"/>
                </a:lnTo>
                <a:lnTo>
                  <a:pt x="0" y="693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79D2CB-1530-A5D8-FD26-2976A2D60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698" y="3672798"/>
            <a:ext cx="2918502" cy="29185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346623" y="-1822361"/>
            <a:ext cx="13960431" cy="13960431"/>
          </a:xfrm>
          <a:custGeom>
            <a:avLst/>
            <a:gdLst/>
            <a:ahLst/>
            <a:cxnLst/>
            <a:rect l="l" t="t" r="r" b="b"/>
            <a:pathLst>
              <a:path w="13960431" h="13960431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3245418" y="-800100"/>
            <a:ext cx="15042582" cy="11087100"/>
            <a:chOff x="0" y="-38100"/>
            <a:chExt cx="3961832" cy="2920059"/>
          </a:xfrm>
        </p:grpSpPr>
        <p:sp>
          <p:nvSpPr>
            <p:cNvPr id="4" name="Freeform 4"/>
            <p:cNvSpPr/>
            <p:nvPr/>
          </p:nvSpPr>
          <p:spPr>
            <a:xfrm>
              <a:off x="887148" y="172626"/>
              <a:ext cx="3074684" cy="2709333"/>
            </a:xfrm>
            <a:custGeom>
              <a:avLst/>
              <a:gdLst/>
              <a:ahLst/>
              <a:cxnLst/>
              <a:rect l="l" t="t" r="r" b="b"/>
              <a:pathLst>
                <a:path w="3074684" h="2709333">
                  <a:moveTo>
                    <a:pt x="0" y="0"/>
                  </a:moveTo>
                  <a:lnTo>
                    <a:pt x="3074684" y="0"/>
                  </a:lnTo>
                  <a:lnTo>
                    <a:pt x="30746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7468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75933" y="1526617"/>
            <a:ext cx="7888067" cy="115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Explain global conflicts and geopolitics.</a:t>
            </a:r>
          </a:p>
        </p:txBody>
      </p:sp>
      <p:sp>
        <p:nvSpPr>
          <p:cNvPr id="9" name="Freeform 9"/>
          <p:cNvSpPr/>
          <p:nvPr/>
        </p:nvSpPr>
        <p:spPr>
          <a:xfrm>
            <a:off x="7089049" y="1469726"/>
            <a:ext cx="1430094" cy="1271483"/>
          </a:xfrm>
          <a:custGeom>
            <a:avLst/>
            <a:gdLst/>
            <a:ahLst/>
            <a:cxnLst/>
            <a:rect l="l" t="t" r="r" b="b"/>
            <a:pathLst>
              <a:path w="1430094" h="1271483">
                <a:moveTo>
                  <a:pt x="0" y="0"/>
                </a:moveTo>
                <a:lnTo>
                  <a:pt x="1430094" y="0"/>
                </a:lnTo>
                <a:lnTo>
                  <a:pt x="1430094" y="1271483"/>
                </a:lnTo>
                <a:lnTo>
                  <a:pt x="0" y="127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0" name="Freeform 10"/>
          <p:cNvSpPr/>
          <p:nvPr/>
        </p:nvSpPr>
        <p:spPr>
          <a:xfrm>
            <a:off x="6984264" y="4356122"/>
            <a:ext cx="1430094" cy="1430094"/>
          </a:xfrm>
          <a:custGeom>
            <a:avLst/>
            <a:gdLst/>
            <a:ahLst/>
            <a:cxnLst/>
            <a:rect l="l" t="t" r="r" b="b"/>
            <a:pathLst>
              <a:path w="1430094" h="1430094">
                <a:moveTo>
                  <a:pt x="0" y="0"/>
                </a:moveTo>
                <a:lnTo>
                  <a:pt x="1430094" y="0"/>
                </a:lnTo>
                <a:lnTo>
                  <a:pt x="1430094" y="1430094"/>
                </a:lnTo>
                <a:lnTo>
                  <a:pt x="0" y="1430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7166126" y="7401129"/>
            <a:ext cx="1275941" cy="1275941"/>
          </a:xfrm>
          <a:custGeom>
            <a:avLst/>
            <a:gdLst/>
            <a:ahLst/>
            <a:cxnLst/>
            <a:rect l="l" t="t" r="r" b="b"/>
            <a:pathLst>
              <a:path w="1275941" h="1275941">
                <a:moveTo>
                  <a:pt x="0" y="0"/>
                </a:moveTo>
                <a:lnTo>
                  <a:pt x="1275941" y="0"/>
                </a:lnTo>
                <a:lnTo>
                  <a:pt x="1275941" y="1275942"/>
                </a:lnTo>
                <a:lnTo>
                  <a:pt x="0" y="12759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1196183" y="4606041"/>
            <a:ext cx="3457892" cy="93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OBJECTIVE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10569" y="7795442"/>
            <a:ext cx="8785066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Ensure accuracy and stability.</a:t>
            </a:r>
            <a:endParaRPr lang="en-US" sz="3200" u="none" strike="noStrike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10569" y="4827511"/>
            <a:ext cx="844144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u="none" strike="noStrike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Use AI responsibly.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2035" y="2887429"/>
            <a:ext cx="9368307" cy="6001654"/>
            <a:chOff x="0" y="0"/>
            <a:chExt cx="12491076" cy="800220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325109" cy="1717854"/>
              <a:chOff x="0" y="0"/>
              <a:chExt cx="5325109" cy="17178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325098" cy="1717801"/>
              </a:xfrm>
              <a:custGeom>
                <a:avLst/>
                <a:gdLst/>
                <a:ahLst/>
                <a:cxnLst/>
                <a:rect l="l" t="t" r="r" b="b"/>
                <a:pathLst>
                  <a:path w="5325098" h="1717801">
                    <a:moveTo>
                      <a:pt x="0" y="0"/>
                    </a:moveTo>
                    <a:lnTo>
                      <a:pt x="5325098" y="0"/>
                    </a:lnTo>
                    <a:lnTo>
                      <a:pt x="5325098" y="1717801"/>
                    </a:lnTo>
                    <a:lnTo>
                      <a:pt x="0" y="1717801"/>
                    </a:lnTo>
                    <a:close/>
                  </a:path>
                </a:pathLst>
              </a:custGeom>
              <a:solidFill>
                <a:srgbClr val="1800AD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0" y="41397"/>
              <a:ext cx="5325109" cy="1635059"/>
              <a:chOff x="0" y="0"/>
              <a:chExt cx="5325109" cy="163505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5325112" cy="1635065"/>
              </a:xfrm>
              <a:custGeom>
                <a:avLst/>
                <a:gdLst/>
                <a:ahLst/>
                <a:cxnLst/>
                <a:rect l="l" t="t" r="r" b="b"/>
                <a:pathLst>
                  <a:path w="5325112" h="1635065">
                    <a:moveTo>
                      <a:pt x="0" y="0"/>
                    </a:moveTo>
                    <a:lnTo>
                      <a:pt x="5325112" y="0"/>
                    </a:lnTo>
                    <a:lnTo>
                      <a:pt x="5325112" y="1635065"/>
                    </a:lnTo>
                    <a:lnTo>
                      <a:pt x="0" y="1635065"/>
                    </a:lnTo>
                    <a:close/>
                  </a:path>
                </a:pathLst>
              </a:custGeom>
              <a:solidFill>
                <a:srgbClr val="1800AD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14300"/>
                <a:ext cx="5325109" cy="174935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140"/>
                  </a:lnSpc>
                </a:pPr>
                <a:r>
                  <a:rPr lang="en-US" sz="3000" spc="29" dirty="0">
                    <a:solidFill>
                      <a:srgbClr val="FFFFFF"/>
                    </a:solidFill>
                    <a:latin typeface="Times New Roman MT"/>
                    <a:ea typeface="Times New Roman MT"/>
                    <a:cs typeface="Times New Roman MT"/>
                    <a:sym typeface="Times New Roman MT"/>
                  </a:rPr>
                  <a:t>User enters text in the frontend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968147" y="2143728"/>
              <a:ext cx="6102871" cy="1717854"/>
              <a:chOff x="0" y="0"/>
              <a:chExt cx="6102871" cy="171785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102858" cy="1717819"/>
              </a:xfrm>
              <a:custGeom>
                <a:avLst/>
                <a:gdLst/>
                <a:ahLst/>
                <a:cxnLst/>
                <a:rect l="l" t="t" r="r" b="b"/>
                <a:pathLst>
                  <a:path w="6102858" h="1717819">
                    <a:moveTo>
                      <a:pt x="0" y="0"/>
                    </a:moveTo>
                    <a:lnTo>
                      <a:pt x="6102858" y="0"/>
                    </a:lnTo>
                    <a:lnTo>
                      <a:pt x="6102858" y="1717819"/>
                    </a:lnTo>
                    <a:lnTo>
                      <a:pt x="0" y="1717819"/>
                    </a:lnTo>
                    <a:close/>
                  </a:path>
                </a:pathLst>
              </a:custGeom>
              <a:solidFill>
                <a:srgbClr val="1800AD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968147" y="2115212"/>
              <a:ext cx="6102873" cy="1704976"/>
              <a:chOff x="0" y="-69913"/>
              <a:chExt cx="6102873" cy="170497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102873" cy="1635063"/>
              </a:xfrm>
              <a:custGeom>
                <a:avLst/>
                <a:gdLst/>
                <a:ahLst/>
                <a:cxnLst/>
                <a:rect l="l" t="t" r="r" b="b"/>
                <a:pathLst>
                  <a:path w="6102873" h="1635063">
                    <a:moveTo>
                      <a:pt x="0" y="0"/>
                    </a:moveTo>
                    <a:lnTo>
                      <a:pt x="6102873" y="0"/>
                    </a:lnTo>
                    <a:lnTo>
                      <a:pt x="6102873" y="1635063"/>
                    </a:lnTo>
                    <a:lnTo>
                      <a:pt x="0" y="1635063"/>
                    </a:lnTo>
                    <a:close/>
                  </a:path>
                </a:pathLst>
              </a:custGeom>
              <a:solidFill>
                <a:srgbClr val="1800AD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69913"/>
                <a:ext cx="6102870" cy="1704973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140"/>
                  </a:lnSpc>
                </a:pPr>
                <a:r>
                  <a:rPr lang="en-US" sz="3000" spc="29" dirty="0">
                    <a:solidFill>
                      <a:srgbClr val="FFFFFF"/>
                    </a:solidFill>
                    <a:latin typeface="Times New Roman MT"/>
                    <a:ea typeface="Times New Roman MT"/>
                    <a:cs typeface="Times New Roman MT"/>
                    <a:sym typeface="Times New Roman MT"/>
                  </a:rPr>
                  <a:t>Frontend sends request to backend</a:t>
                </a:r>
                <a:endParaRPr lang="en-US" sz="3000" b="1" spc="29" dirty="0">
                  <a:solidFill>
                    <a:srgbClr val="FFFFFF"/>
                  </a:solidFill>
                  <a:latin typeface="Times New Roman MT Bold"/>
                  <a:ea typeface="Times New Roman MT Bold"/>
                  <a:cs typeface="Times New Roman MT Bold"/>
                  <a:sym typeface="Times New Roman MT Bold"/>
                </a:endParaRPr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1663110">
              <a:off x="195085" y="2185201"/>
              <a:ext cx="1506073" cy="495635"/>
            </a:xfrm>
            <a:custGeom>
              <a:avLst/>
              <a:gdLst/>
              <a:ahLst/>
              <a:cxnLst/>
              <a:rect l="l" t="t" r="r" b="b"/>
              <a:pathLst>
                <a:path w="1506073" h="495635">
                  <a:moveTo>
                    <a:pt x="0" y="0"/>
                  </a:moveTo>
                  <a:lnTo>
                    <a:pt x="1506073" y="0"/>
                  </a:lnTo>
                  <a:lnTo>
                    <a:pt x="1506073" y="495635"/>
                  </a:lnTo>
                  <a:lnTo>
                    <a:pt x="0" y="4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4221092" y="4293382"/>
              <a:ext cx="5448472" cy="1635059"/>
              <a:chOff x="0" y="0"/>
              <a:chExt cx="5448472" cy="163505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448461" cy="1635009"/>
              </a:xfrm>
              <a:custGeom>
                <a:avLst/>
                <a:gdLst/>
                <a:ahLst/>
                <a:cxnLst/>
                <a:rect l="l" t="t" r="r" b="b"/>
                <a:pathLst>
                  <a:path w="5448461" h="1635009">
                    <a:moveTo>
                      <a:pt x="0" y="0"/>
                    </a:moveTo>
                    <a:lnTo>
                      <a:pt x="5448461" y="0"/>
                    </a:lnTo>
                    <a:lnTo>
                      <a:pt x="5448461" y="1635009"/>
                    </a:lnTo>
                    <a:lnTo>
                      <a:pt x="0" y="1635009"/>
                    </a:lnTo>
                    <a:close/>
                  </a:path>
                </a:pathLst>
              </a:custGeom>
              <a:solidFill>
                <a:srgbClr val="1800AD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365643" y="4348925"/>
              <a:ext cx="5159372" cy="14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8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Backend retrieves relevant documentation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 rot="1663110">
              <a:off x="2555411" y="4293457"/>
              <a:ext cx="1506073" cy="495635"/>
            </a:xfrm>
            <a:custGeom>
              <a:avLst/>
              <a:gdLst/>
              <a:ahLst/>
              <a:cxnLst/>
              <a:rect l="l" t="t" r="r" b="b"/>
              <a:pathLst>
                <a:path w="1506073" h="495635">
                  <a:moveTo>
                    <a:pt x="0" y="0"/>
                  </a:moveTo>
                  <a:lnTo>
                    <a:pt x="1506073" y="0"/>
                  </a:lnTo>
                  <a:lnTo>
                    <a:pt x="1506073" y="495635"/>
                  </a:lnTo>
                  <a:lnTo>
                    <a:pt x="0" y="4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18"/>
            <p:cNvSpPr/>
            <p:nvPr/>
          </p:nvSpPr>
          <p:spPr>
            <a:xfrm rot="1663110">
              <a:off x="5353960" y="6360317"/>
              <a:ext cx="1506073" cy="495635"/>
            </a:xfrm>
            <a:custGeom>
              <a:avLst/>
              <a:gdLst/>
              <a:ahLst/>
              <a:cxnLst/>
              <a:rect l="l" t="t" r="r" b="b"/>
              <a:pathLst>
                <a:path w="1506073" h="495635">
                  <a:moveTo>
                    <a:pt x="0" y="0"/>
                  </a:moveTo>
                  <a:lnTo>
                    <a:pt x="1506073" y="0"/>
                  </a:lnTo>
                  <a:lnTo>
                    <a:pt x="1506073" y="495635"/>
                  </a:lnTo>
                  <a:lnTo>
                    <a:pt x="0" y="4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6848053" y="6367146"/>
              <a:ext cx="5643023" cy="1635059"/>
              <a:chOff x="0" y="0"/>
              <a:chExt cx="5643023" cy="163505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643012" cy="1635009"/>
              </a:xfrm>
              <a:custGeom>
                <a:avLst/>
                <a:gdLst/>
                <a:ahLst/>
                <a:cxnLst/>
                <a:rect l="l" t="t" r="r" b="b"/>
                <a:pathLst>
                  <a:path w="5643012" h="1635009">
                    <a:moveTo>
                      <a:pt x="0" y="0"/>
                    </a:moveTo>
                    <a:lnTo>
                      <a:pt x="5643012" y="0"/>
                    </a:lnTo>
                    <a:lnTo>
                      <a:pt x="5643012" y="1635009"/>
                    </a:lnTo>
                    <a:lnTo>
                      <a:pt x="0" y="1635009"/>
                    </a:lnTo>
                    <a:close/>
                  </a:path>
                </a:pathLst>
              </a:custGeom>
              <a:solidFill>
                <a:srgbClr val="1800AD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6930689" y="6476853"/>
              <a:ext cx="5477728" cy="14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8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Language model generates explanation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678890" y="7733230"/>
            <a:ext cx="4902251" cy="1353003"/>
            <a:chOff x="0" y="0"/>
            <a:chExt cx="6536335" cy="180400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6536335" cy="1804004"/>
              <a:chOff x="0" y="0"/>
              <a:chExt cx="6102871" cy="168436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102858" cy="1684335"/>
              </a:xfrm>
              <a:custGeom>
                <a:avLst/>
                <a:gdLst/>
                <a:ahLst/>
                <a:cxnLst/>
                <a:rect l="l" t="t" r="r" b="b"/>
                <a:pathLst>
                  <a:path w="6102858" h="1684335">
                    <a:moveTo>
                      <a:pt x="0" y="0"/>
                    </a:moveTo>
                    <a:lnTo>
                      <a:pt x="6102858" y="0"/>
                    </a:lnTo>
                    <a:lnTo>
                      <a:pt x="6102858" y="1684335"/>
                    </a:lnTo>
                    <a:lnTo>
                      <a:pt x="0" y="1684335"/>
                    </a:lnTo>
                    <a:close/>
                  </a:path>
                </a:pathLst>
              </a:custGeom>
              <a:solidFill>
                <a:srgbClr val="5E17EB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46194" y="210019"/>
              <a:ext cx="5843947" cy="1528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8"/>
                </a:lnSpc>
                <a:spcBef>
                  <a:spcPct val="0"/>
                </a:spcBef>
              </a:pPr>
              <a:r>
                <a:rPr lang="en-US" sz="3213">
                  <a:solidFill>
                    <a:srgbClr val="FFFFFF"/>
                  </a:solidFill>
                  <a:latin typeface="Times New Roman MT"/>
                  <a:ea typeface="Times New Roman MT"/>
                  <a:cs typeface="Times New Roman MT"/>
                  <a:sym typeface="Times New Roman MT"/>
                </a:rPr>
                <a:t>Result is sent back to frontend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1080343" y="8205108"/>
            <a:ext cx="1364154" cy="409246"/>
          </a:xfrm>
          <a:custGeom>
            <a:avLst/>
            <a:gdLst/>
            <a:ahLst/>
            <a:cxnLst/>
            <a:rect l="l" t="t" r="r" b="b"/>
            <a:pathLst>
              <a:path w="1364154" h="409246">
                <a:moveTo>
                  <a:pt x="0" y="0"/>
                </a:moveTo>
                <a:lnTo>
                  <a:pt x="1364154" y="0"/>
                </a:lnTo>
                <a:lnTo>
                  <a:pt x="1364154" y="409246"/>
                </a:lnTo>
                <a:lnTo>
                  <a:pt x="0" y="4092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7" name="TextBox 27"/>
          <p:cNvSpPr txBox="1"/>
          <p:nvPr/>
        </p:nvSpPr>
        <p:spPr>
          <a:xfrm>
            <a:off x="5511959" y="1123496"/>
            <a:ext cx="726408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SYSTEM ARCHITECTURE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444497" y="-4902252"/>
            <a:ext cx="8360067" cy="8360067"/>
          </a:xfrm>
          <a:custGeom>
            <a:avLst/>
            <a:gdLst/>
            <a:ahLst/>
            <a:cxnLst/>
            <a:rect l="l" t="t" r="r" b="b"/>
            <a:pathLst>
              <a:path w="8360067" h="8360067">
                <a:moveTo>
                  <a:pt x="0" y="0"/>
                </a:moveTo>
                <a:lnTo>
                  <a:pt x="8360067" y="0"/>
                </a:lnTo>
                <a:lnTo>
                  <a:pt x="8360067" y="8360068"/>
                </a:lnTo>
                <a:lnTo>
                  <a:pt x="0" y="83600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9" name="Freeform 29"/>
          <p:cNvSpPr/>
          <p:nvPr/>
        </p:nvSpPr>
        <p:spPr>
          <a:xfrm>
            <a:off x="-866378" y="7625912"/>
            <a:ext cx="3567585" cy="3567585"/>
          </a:xfrm>
          <a:custGeom>
            <a:avLst/>
            <a:gdLst/>
            <a:ahLst/>
            <a:cxnLst/>
            <a:rect l="l" t="t" r="r" b="b"/>
            <a:pathLst>
              <a:path w="3567585" h="3567585">
                <a:moveTo>
                  <a:pt x="0" y="0"/>
                </a:moveTo>
                <a:lnTo>
                  <a:pt x="3567585" y="0"/>
                </a:lnTo>
                <a:lnTo>
                  <a:pt x="3567585" y="3567585"/>
                </a:lnTo>
                <a:lnTo>
                  <a:pt x="0" y="3567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0" name="Freeform 30"/>
          <p:cNvSpPr/>
          <p:nvPr/>
        </p:nvSpPr>
        <p:spPr>
          <a:xfrm>
            <a:off x="-538575" y="-1898001"/>
            <a:ext cx="3383901" cy="3383901"/>
          </a:xfrm>
          <a:custGeom>
            <a:avLst/>
            <a:gdLst/>
            <a:ahLst/>
            <a:cxnLst/>
            <a:rect l="l" t="t" r="r" b="b"/>
            <a:pathLst>
              <a:path w="3383901" h="3383901">
                <a:moveTo>
                  <a:pt x="0" y="0"/>
                </a:moveTo>
                <a:lnTo>
                  <a:pt x="3383901" y="0"/>
                </a:lnTo>
                <a:lnTo>
                  <a:pt x="3383901" y="3383901"/>
                </a:lnTo>
                <a:lnTo>
                  <a:pt x="0" y="3383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8801"/>
            <a:ext cx="6613812" cy="10540157"/>
          </a:xfrm>
          <a:custGeom>
            <a:avLst/>
            <a:gdLst/>
            <a:ahLst/>
            <a:cxnLst/>
            <a:rect l="l" t="t" r="r" b="b"/>
            <a:pathLst>
              <a:path w="6613812" h="10540157">
                <a:moveTo>
                  <a:pt x="0" y="0"/>
                </a:moveTo>
                <a:lnTo>
                  <a:pt x="6613812" y="0"/>
                </a:lnTo>
                <a:lnTo>
                  <a:pt x="6613812" y="10540157"/>
                </a:lnTo>
                <a:lnTo>
                  <a:pt x="0" y="10540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>
            <a:off x="-7346623" y="-1822361"/>
            <a:ext cx="13960431" cy="13960431"/>
          </a:xfrm>
          <a:custGeom>
            <a:avLst/>
            <a:gdLst/>
            <a:ahLst/>
            <a:cxnLst/>
            <a:rect l="l" t="t" r="r" b="b"/>
            <a:pathLst>
              <a:path w="13960431" h="13960431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7314333" y="4181513"/>
            <a:ext cx="1952682" cy="1952682"/>
          </a:xfrm>
          <a:custGeom>
            <a:avLst/>
            <a:gdLst/>
            <a:ahLst/>
            <a:cxnLst/>
            <a:rect l="l" t="t" r="r" b="b"/>
            <a:pathLst>
              <a:path w="1952682" h="1952682">
                <a:moveTo>
                  <a:pt x="0" y="0"/>
                </a:moveTo>
                <a:lnTo>
                  <a:pt x="1952682" y="0"/>
                </a:lnTo>
                <a:lnTo>
                  <a:pt x="1952682" y="1952682"/>
                </a:lnTo>
                <a:lnTo>
                  <a:pt x="0" y="1952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7362006" y="1345397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7367104" y="7201840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7850663" y="7686715"/>
            <a:ext cx="935250" cy="935250"/>
          </a:xfrm>
          <a:custGeom>
            <a:avLst/>
            <a:gdLst/>
            <a:ahLst/>
            <a:cxnLst/>
            <a:rect l="l" t="t" r="r" b="b"/>
            <a:pathLst>
              <a:path w="935250" h="935250">
                <a:moveTo>
                  <a:pt x="0" y="0"/>
                </a:moveTo>
                <a:lnTo>
                  <a:pt x="935250" y="0"/>
                </a:lnTo>
                <a:lnTo>
                  <a:pt x="935250" y="935251"/>
                </a:lnTo>
                <a:lnTo>
                  <a:pt x="0" y="9352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7809281" y="4694844"/>
            <a:ext cx="962777" cy="926021"/>
          </a:xfrm>
          <a:custGeom>
            <a:avLst/>
            <a:gdLst/>
            <a:ahLst/>
            <a:cxnLst/>
            <a:rect l="l" t="t" r="r" b="b"/>
            <a:pathLst>
              <a:path w="962777" h="926021">
                <a:moveTo>
                  <a:pt x="0" y="0"/>
                </a:moveTo>
                <a:lnTo>
                  <a:pt x="962777" y="0"/>
                </a:lnTo>
                <a:lnTo>
                  <a:pt x="962777" y="926020"/>
                </a:lnTo>
                <a:lnTo>
                  <a:pt x="0" y="9260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53" r="-5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7972568" y="1903628"/>
            <a:ext cx="683876" cy="788537"/>
          </a:xfrm>
          <a:custGeom>
            <a:avLst/>
            <a:gdLst/>
            <a:ahLst/>
            <a:cxnLst/>
            <a:rect l="l" t="t" r="r" b="b"/>
            <a:pathLst>
              <a:path w="683876" h="788537">
                <a:moveTo>
                  <a:pt x="0" y="0"/>
                </a:moveTo>
                <a:lnTo>
                  <a:pt x="683876" y="0"/>
                </a:lnTo>
                <a:lnTo>
                  <a:pt x="683876" y="788537"/>
                </a:lnTo>
                <a:lnTo>
                  <a:pt x="0" y="7885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1" r="-1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9688600" y="4280908"/>
            <a:ext cx="7522835" cy="174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8"/>
              </a:lnSpc>
            </a:pPr>
            <a:r>
              <a:rPr lang="en-US" sz="3298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TF-IDF vectorization and cosine similarity to retrieve the most relevant documents.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87565" y="2016825"/>
            <a:ext cx="7563145" cy="56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8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Curated global affairs documents.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85946" y="7283364"/>
            <a:ext cx="8115300" cy="174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3298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Flan – T5 language model generates clear and factual explanations using retrieved context.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4066013"/>
            <a:ext cx="5236102" cy="19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b="1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AI &amp; RAG APPROACH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85946" y="1383497"/>
            <a:ext cx="3522335" cy="49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1" dirty="0">
                <a:solidFill>
                  <a:srgbClr val="083667"/>
                </a:solidFill>
                <a:latin typeface="Oswald Bold"/>
                <a:ea typeface="Oswald Bold"/>
                <a:cs typeface="Oswald Bold"/>
                <a:sym typeface="Oswald Bold"/>
              </a:rPr>
              <a:t>KNOWLEDGE BASE: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600" y="3716332"/>
            <a:ext cx="3293735" cy="49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1" dirty="0">
                <a:solidFill>
                  <a:srgbClr val="083667"/>
                </a:solidFill>
                <a:latin typeface="Oswald Bold"/>
                <a:ea typeface="Oswald Bold"/>
                <a:cs typeface="Oswald Bold"/>
                <a:sym typeface="Oswald Bold"/>
              </a:rPr>
              <a:t>RETRIEVAL (RAG):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5946" y="6705486"/>
            <a:ext cx="3522334" cy="496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1" dirty="0">
                <a:solidFill>
                  <a:srgbClr val="083667"/>
                </a:solidFill>
                <a:latin typeface="Oswald Bold"/>
                <a:ea typeface="Oswald Bold"/>
                <a:cs typeface="Oswald Bold"/>
                <a:sym typeface="Oswald Bold"/>
              </a:rPr>
              <a:t>GENERATION(LLM):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8801"/>
            <a:ext cx="6650116" cy="10540157"/>
          </a:xfrm>
          <a:custGeom>
            <a:avLst/>
            <a:gdLst/>
            <a:ahLst/>
            <a:cxnLst/>
            <a:rect l="l" t="t" r="r" b="b"/>
            <a:pathLst>
              <a:path w="6650116" h="10540157">
                <a:moveTo>
                  <a:pt x="0" y="0"/>
                </a:moveTo>
                <a:lnTo>
                  <a:pt x="6650116" y="0"/>
                </a:lnTo>
                <a:lnTo>
                  <a:pt x="6650116" y="10540157"/>
                </a:lnTo>
                <a:lnTo>
                  <a:pt x="0" y="10540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>
            <a:off x="-7310314" y="-1822361"/>
            <a:ext cx="13960431" cy="13960431"/>
          </a:xfrm>
          <a:custGeom>
            <a:avLst/>
            <a:gdLst/>
            <a:ahLst/>
            <a:cxnLst/>
            <a:rect l="l" t="t" r="r" b="b"/>
            <a:pathLst>
              <a:path w="13960431" h="13960431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7116842" y="4181513"/>
            <a:ext cx="1952682" cy="1952682"/>
          </a:xfrm>
          <a:custGeom>
            <a:avLst/>
            <a:gdLst/>
            <a:ahLst/>
            <a:cxnLst/>
            <a:rect l="l" t="t" r="r" b="b"/>
            <a:pathLst>
              <a:path w="1952682" h="1952682">
                <a:moveTo>
                  <a:pt x="0" y="0"/>
                </a:moveTo>
                <a:lnTo>
                  <a:pt x="1952682" y="0"/>
                </a:lnTo>
                <a:lnTo>
                  <a:pt x="1952682" y="1952682"/>
                </a:lnTo>
                <a:lnTo>
                  <a:pt x="0" y="1952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7164524" y="1345397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7164524" y="7065312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7562993" y="7587691"/>
            <a:ext cx="1108043" cy="860250"/>
          </a:xfrm>
          <a:custGeom>
            <a:avLst/>
            <a:gdLst/>
            <a:ahLst/>
            <a:cxnLst/>
            <a:rect l="l" t="t" r="r" b="b"/>
            <a:pathLst>
              <a:path w="1108043" h="860250">
                <a:moveTo>
                  <a:pt x="0" y="0"/>
                </a:moveTo>
                <a:lnTo>
                  <a:pt x="1108043" y="0"/>
                </a:lnTo>
                <a:lnTo>
                  <a:pt x="1108043" y="860251"/>
                </a:lnTo>
                <a:lnTo>
                  <a:pt x="0" y="860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90" b="-90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7609685" y="1790568"/>
            <a:ext cx="1014658" cy="1014658"/>
          </a:xfrm>
          <a:custGeom>
            <a:avLst/>
            <a:gdLst/>
            <a:ahLst/>
            <a:cxnLst/>
            <a:rect l="l" t="t" r="r" b="b"/>
            <a:pathLst>
              <a:path w="1014658" h="1014658">
                <a:moveTo>
                  <a:pt x="0" y="0"/>
                </a:moveTo>
                <a:lnTo>
                  <a:pt x="1014659" y="0"/>
                </a:lnTo>
                <a:lnTo>
                  <a:pt x="1014659" y="1014658"/>
                </a:lnTo>
                <a:lnTo>
                  <a:pt x="0" y="1014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7689761" y="4719432"/>
            <a:ext cx="854526" cy="876845"/>
          </a:xfrm>
          <a:custGeom>
            <a:avLst/>
            <a:gdLst/>
            <a:ahLst/>
            <a:cxnLst/>
            <a:rect l="l" t="t" r="r" b="b"/>
            <a:pathLst>
              <a:path w="854526" h="876845">
                <a:moveTo>
                  <a:pt x="0" y="0"/>
                </a:moveTo>
                <a:lnTo>
                  <a:pt x="854526" y="0"/>
                </a:lnTo>
                <a:lnTo>
                  <a:pt x="854526" y="876845"/>
                </a:lnTo>
                <a:lnTo>
                  <a:pt x="0" y="8768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9538983" y="4862429"/>
            <a:ext cx="7563145" cy="56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254" lvl="1" indent="-356127" algn="just">
              <a:lnSpc>
                <a:spcPts val="4618"/>
              </a:lnSpc>
              <a:buFont typeface="Arial"/>
              <a:buChar char="•"/>
            </a:pPr>
            <a:r>
              <a:rPr lang="en-US" sz="3298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 real-time updates.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38983" y="2016826"/>
            <a:ext cx="7563145" cy="56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254" lvl="1" indent="-356127" algn="l">
              <a:lnSpc>
                <a:spcPts val="4618"/>
              </a:lnSpc>
              <a:buFont typeface="Arial"/>
              <a:buChar char="•"/>
            </a:pPr>
            <a:r>
              <a:rPr lang="en-US" sz="3298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Static knowledge base.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8983" y="7736741"/>
            <a:ext cx="8115300" cy="56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254" lvl="1" indent="-356127" algn="l">
              <a:lnSpc>
                <a:spcPts val="4618"/>
              </a:lnSpc>
              <a:buFont typeface="Arial"/>
              <a:buChar char="•"/>
            </a:pPr>
            <a:r>
              <a:rPr lang="en-US" sz="3298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Future expansion possible.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" y="4077367"/>
            <a:ext cx="5612263" cy="19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LIMITATIONS</a:t>
            </a:r>
            <a:r>
              <a:rPr lang="en-US" sz="6000" b="1" u="none" strike="noStrike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 &amp; </a:t>
            </a:r>
            <a:r>
              <a:rPr lang="en-US" sz="6000" b="1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IMPROVEMENTS</a:t>
            </a:r>
            <a:endParaRPr lang="en-US" sz="6000" b="1" u="none" strike="noStrike" dirty="0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0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6886" y="-4222746"/>
            <a:ext cx="25278476" cy="13901489"/>
          </a:xfrm>
          <a:custGeom>
            <a:avLst/>
            <a:gdLst/>
            <a:ahLst/>
            <a:cxnLst/>
            <a:rect l="l" t="t" r="r" b="b"/>
            <a:pathLst>
              <a:path w="25278476" h="13901489">
                <a:moveTo>
                  <a:pt x="0" y="0"/>
                </a:moveTo>
                <a:lnTo>
                  <a:pt x="25278476" y="0"/>
                </a:lnTo>
                <a:lnTo>
                  <a:pt x="25278476" y="13901489"/>
                </a:lnTo>
                <a:lnTo>
                  <a:pt x="0" y="13901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7916" b="-777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2399674" y="2459200"/>
            <a:ext cx="21247851" cy="8030340"/>
          </a:xfrm>
          <a:custGeom>
            <a:avLst/>
            <a:gdLst/>
            <a:ahLst/>
            <a:cxnLst/>
            <a:rect l="l" t="t" r="r" b="b"/>
            <a:pathLst>
              <a:path w="21247851" h="8030340">
                <a:moveTo>
                  <a:pt x="0" y="0"/>
                </a:moveTo>
                <a:lnTo>
                  <a:pt x="21247851" y="0"/>
                </a:lnTo>
                <a:lnTo>
                  <a:pt x="21247851" y="8030340"/>
                </a:lnTo>
                <a:lnTo>
                  <a:pt x="0" y="803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8224252" y="-1118163"/>
            <a:ext cx="1839497" cy="1839497"/>
          </a:xfrm>
          <a:custGeom>
            <a:avLst/>
            <a:gdLst/>
            <a:ahLst/>
            <a:cxnLst/>
            <a:rect l="l" t="t" r="r" b="b"/>
            <a:pathLst>
              <a:path w="1839497" h="1839497">
                <a:moveTo>
                  <a:pt x="0" y="0"/>
                </a:moveTo>
                <a:lnTo>
                  <a:pt x="1839496" y="0"/>
                </a:lnTo>
                <a:lnTo>
                  <a:pt x="1839496" y="1839496"/>
                </a:lnTo>
                <a:lnTo>
                  <a:pt x="0" y="1839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8333203" y="9571904"/>
            <a:ext cx="1621593" cy="1621593"/>
          </a:xfrm>
          <a:custGeom>
            <a:avLst/>
            <a:gdLst/>
            <a:ahLst/>
            <a:cxnLst/>
            <a:rect l="l" t="t" r="r" b="b"/>
            <a:pathLst>
              <a:path w="1621593" h="1621593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639504" y="1277169"/>
            <a:ext cx="9008993" cy="10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5998" b="1" spc="5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5369756"/>
            <a:ext cx="16840200" cy="2180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4645" lvl="1" algn="just">
              <a:lnSpc>
                <a:spcPts val="4340"/>
              </a:lnSpc>
            </a:pPr>
            <a:r>
              <a:rPr lang="en-US" sz="3100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 conclusion, this project shows how AI can be used to explain global affairs in a clear and reliable way. By using Retrieval-Augmented Generation, the system produces answers based on real documents instead of guessing. This makes the application more accurate and suitable for real-world use.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257</Words>
  <Application>Microsoft Office PowerPoint</Application>
  <PresentationFormat>Custom</PresentationFormat>
  <Paragraphs>40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Times New Roman</vt:lpstr>
      <vt:lpstr>Calibri</vt:lpstr>
      <vt:lpstr>Oswald</vt:lpstr>
      <vt:lpstr>Aptos</vt:lpstr>
      <vt:lpstr>Arial</vt:lpstr>
      <vt:lpstr>Oswald Bold</vt:lpstr>
      <vt:lpstr>Times New Roman MT</vt:lpstr>
      <vt:lpstr>Times New Roman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Presentation_Sentiment_Analyzer(1).pptx</dc:title>
  <cp:lastModifiedBy>Nizar NEJJAR</cp:lastModifiedBy>
  <cp:revision>6</cp:revision>
  <dcterms:created xsi:type="dcterms:W3CDTF">2006-08-16T00:00:00Z</dcterms:created>
  <dcterms:modified xsi:type="dcterms:W3CDTF">2026-01-14T19:37:52Z</dcterms:modified>
  <dc:identifier>DAG-Iec4D_g</dc:identifier>
</cp:coreProperties>
</file>